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9" r:id="rId2"/>
    <p:sldId id="299" r:id="rId3"/>
    <p:sldId id="306" r:id="rId4"/>
    <p:sldId id="307" r:id="rId5"/>
    <p:sldId id="326" r:id="rId6"/>
    <p:sldId id="308" r:id="rId7"/>
    <p:sldId id="322" r:id="rId8"/>
    <p:sldId id="327" r:id="rId9"/>
    <p:sldId id="328" r:id="rId10"/>
    <p:sldId id="323" r:id="rId11"/>
    <p:sldId id="324" r:id="rId12"/>
    <p:sldId id="325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F8CBAD"/>
    <a:srgbClr val="00FF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2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9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2023/3/6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2023/3/6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4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94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0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85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0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537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smtClean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 smtClean="0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26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69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 smtClean="0"/>
              <a:t>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1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2023/3/6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2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30.png"/><Relationship Id="rId3" Type="http://schemas.openxmlformats.org/officeDocument/2006/relationships/oleObject" Target="../embeddings/oleObject7.bin"/><Relationship Id="rId21" Type="http://schemas.openxmlformats.org/officeDocument/2006/relationships/image" Target="../media/image33.png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5.wmf"/><Relationship Id="rId1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image" Target="../media/image27.png"/><Relationship Id="rId10" Type="http://schemas.openxmlformats.org/officeDocument/2006/relationships/image" Target="../media/image24.wmf"/><Relationship Id="rId19" Type="http://schemas.openxmlformats.org/officeDocument/2006/relationships/image" Target="../media/image31.png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2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1812073" y="1044443"/>
            <a:ext cx="8567855" cy="176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pPr algn="ctr"/>
            <a:r>
              <a:rPr lang="en-US" altLang="zh-TW" sz="4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</a:t>
            </a:r>
            <a:r>
              <a:rPr lang="en-US" altLang="zh-TW" sz="4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Transfer </a:t>
            </a:r>
            <a:r>
              <a:rPr lang="en-US" altLang="zh-TW" sz="4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altLang="zh-TW" sz="4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25D20D91-EF01-4097-8452-6AD1EE0125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4543" y="5404826"/>
            <a:ext cx="37324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itchFamily="18" charset="-120"/>
              </a:defRPr>
            </a:lvl9pPr>
          </a:lstStyle>
          <a:p>
            <a:pPr algn="r"/>
            <a:r>
              <a:rPr lang="en-US" b="1">
                <a:solidFill>
                  <a:srgbClr val="0000FF"/>
                </a:solidFill>
                <a:cs typeface="Arial" panose="020B0604020202020204" pitchFamily="34" charset="0"/>
              </a:rPr>
              <a:t>FOXCONN CPEG JBD_VN</a:t>
            </a:r>
          </a:p>
          <a:p>
            <a:pPr algn="r"/>
            <a:r>
              <a:rPr lang="en-US" b="1" smtClean="0">
                <a:solidFill>
                  <a:srgbClr val="0000FF"/>
                </a:solidFill>
                <a:cs typeface="Arial" panose="020B0604020202020204" pitchFamily="34" charset="0"/>
              </a:rPr>
              <a:t>2023/03/06</a:t>
            </a:r>
            <a:endParaRPr lang="en-US" b="1" dirty="0">
              <a:solidFill>
                <a:srgbClr val="0000FF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Item Verification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855521"/>
              </p:ext>
            </p:extLst>
          </p:nvPr>
        </p:nvGraphicFramePr>
        <p:xfrm>
          <a:off x="1288211" y="810371"/>
          <a:ext cx="9270520" cy="5118436"/>
        </p:xfrm>
        <a:graphic>
          <a:graphicData uri="http://schemas.openxmlformats.org/drawingml/2006/table">
            <a:tbl>
              <a:tblPr/>
              <a:tblGrid>
                <a:gridCol w="1472443">
                  <a:extLst>
                    <a:ext uri="{9D8B030D-6E8A-4147-A177-3AD203B41FA5}">
                      <a16:colId xmlns:a16="http://schemas.microsoft.com/office/drawing/2014/main" val="1519734958"/>
                    </a:ext>
                  </a:extLst>
                </a:gridCol>
                <a:gridCol w="2850325">
                  <a:extLst>
                    <a:ext uri="{9D8B030D-6E8A-4147-A177-3AD203B41FA5}">
                      <a16:colId xmlns:a16="http://schemas.microsoft.com/office/drawing/2014/main" val="3248587588"/>
                    </a:ext>
                  </a:extLst>
                </a:gridCol>
                <a:gridCol w="2473876">
                  <a:extLst>
                    <a:ext uri="{9D8B030D-6E8A-4147-A177-3AD203B41FA5}">
                      <a16:colId xmlns:a16="http://schemas.microsoft.com/office/drawing/2014/main" val="1168813922"/>
                    </a:ext>
                  </a:extLst>
                </a:gridCol>
                <a:gridCol w="2473876">
                  <a:extLst>
                    <a:ext uri="{9D8B030D-6E8A-4147-A177-3AD203B41FA5}">
                      <a16:colId xmlns:a16="http://schemas.microsoft.com/office/drawing/2014/main" val="924838508"/>
                    </a:ext>
                  </a:extLst>
                </a:gridCol>
              </a:tblGrid>
              <a:tr h="543976">
                <a:tc gridSpan="4"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24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Line Transfer</a:t>
                      </a:r>
                      <a:r>
                        <a:rPr lang="en-US" sz="2400" b="0" i="0" u="none" strike="noStrike" kern="1200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Item Verification</a:t>
                      </a: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40926"/>
                  </a:ext>
                </a:extLst>
              </a:tr>
              <a:tr h="478092">
                <a:tc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15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70870" rtl="0" eaLnBrk="1" fontAlgn="ctr" latinLnBrk="0" hangingPunct="1"/>
                      <a:r>
                        <a:rPr lang="en-US" sz="15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</a:t>
                      </a:r>
                      <a:endParaRPr lang="en-US" sz="15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Owner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61366"/>
                  </a:ext>
                </a:extLst>
              </a:tr>
              <a:tr h="5923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Layout change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PM/AN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8869790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ESD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Management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7114481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Machine CPK comparision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TE/Mark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6884952"/>
                  </a:ext>
                </a:extLst>
              </a:tr>
              <a:tr h="5557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Fixture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 checklist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ME/Chenglun</a:t>
                      </a:r>
                      <a:endParaRPr kumimoji="0" 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7204080"/>
                  </a:ext>
                </a:extLst>
              </a:tr>
              <a:tr h="557566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FATP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IPQC </a:t>
                      </a: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4209500"/>
                  </a:ext>
                </a:extLst>
              </a:tr>
              <a:tr h="543464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Enviroment Verification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IPQC/Tony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185805"/>
                  </a:ext>
                </a:extLst>
              </a:tr>
              <a:tr h="735705"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</a:t>
                      </a:r>
                      <a:r>
                        <a:rPr lang="en-US" sz="1500" b="0" i="0" u="none" strike="noStrike" baseline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Tranning Record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PD/Wenyong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087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357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41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副标题 1"/>
          <p:cNvSpPr txBox="1">
            <a:spLocks noChangeArrowheads="1"/>
          </p:cNvSpPr>
          <p:nvPr/>
        </p:nvSpPr>
        <p:spPr bwMode="auto">
          <a:xfrm>
            <a:off x="130175" y="50800"/>
            <a:ext cx="10494963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TW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FATP Line at F07 3rdF</a:t>
            </a:r>
            <a:endParaRPr kumimoji="0" lang="zh-TW" altLang="en-US" b="1">
              <a:solidFill>
                <a:schemeClr val="bg1"/>
              </a:solidFill>
              <a:latin typeface="Arial" panose="020B0604020202020204" pitchFamily="34" charset="0"/>
              <a:ea typeface="標楷體" pitchFamily="65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BF123-8857-4F70-9A15-731BAB8F5DF0}"/>
              </a:ext>
            </a:extLst>
          </p:cNvPr>
          <p:cNvSpPr txBox="1"/>
          <p:nvPr/>
        </p:nvSpPr>
        <p:spPr>
          <a:xfrm>
            <a:off x="5300663" y="2928938"/>
            <a:ext cx="2447925" cy="446087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endParaRPr lang="en-US" sz="21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15"/>
          <p:cNvSpPr>
            <a:spLocks noChangeArrowheads="1"/>
          </p:cNvSpPr>
          <p:nvPr/>
        </p:nvSpPr>
        <p:spPr bwMode="auto">
          <a:xfrm>
            <a:off x="400050" y="2703513"/>
            <a:ext cx="4092575" cy="130333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rgbClr val="0000FF"/>
                </a:solidFill>
                <a:latin typeface="Times New Roman" panose="02020603050405020304" pitchFamily="18" charset="0"/>
                <a:ea typeface="PMingLiU" pitchFamily="18" charset="-120"/>
              </a:rPr>
              <a:t>Other CFT FATP </a:t>
            </a: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400050" y="4132263"/>
            <a:ext cx="4092575" cy="969962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rgbClr val="0000FF"/>
                </a:solidFill>
                <a:latin typeface="Times New Roman" panose="02020603050405020304" pitchFamily="18" charset="0"/>
                <a:ea typeface="PMingLiU" pitchFamily="18" charset="-120"/>
              </a:rPr>
              <a:t>Other CFT SMT </a:t>
            </a: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4583113" y="4132263"/>
            <a:ext cx="3759200" cy="39528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 w="12700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altLang="en-US" sz="1500" b="1" dirty="0">
                <a:solidFill>
                  <a:schemeClr val="bg1"/>
                </a:solidFill>
                <a:latin typeface="Times New Roman" panose="02020603050405020304" pitchFamily="18" charset="0"/>
                <a:ea typeface="PMingLiU" pitchFamily="18" charset="-120"/>
              </a:rPr>
              <a:t>Other CFT FATP</a:t>
            </a:r>
          </a:p>
        </p:txBody>
      </p:sp>
      <p:grpSp>
        <p:nvGrpSpPr>
          <p:cNvPr id="17415" name="Group 2"/>
          <p:cNvGrpSpPr>
            <a:grpSpLocks/>
          </p:cNvGrpSpPr>
          <p:nvPr/>
        </p:nvGrpSpPr>
        <p:grpSpPr bwMode="auto">
          <a:xfrm>
            <a:off x="130175" y="711200"/>
            <a:ext cx="11593513" cy="5226050"/>
            <a:chOff x="130175" y="2071336"/>
            <a:chExt cx="11593513" cy="4125347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/>
            </a:blip>
            <a:stretch>
              <a:fillRect/>
            </a:stretch>
          </p:blipFill>
          <p:spPr>
            <a:xfrm>
              <a:off x="130175" y="2071336"/>
              <a:ext cx="11593513" cy="4125347"/>
            </a:xfrm>
            <a:prstGeom prst="rect">
              <a:avLst/>
            </a:prstGeom>
          </p:spPr>
        </p:pic>
        <p:grpSp>
          <p:nvGrpSpPr>
            <p:cNvPr id="17419" name="Group 1"/>
            <p:cNvGrpSpPr>
              <a:grpSpLocks/>
            </p:cNvGrpSpPr>
            <p:nvPr/>
          </p:nvGrpSpPr>
          <p:grpSpPr bwMode="auto">
            <a:xfrm>
              <a:off x="400050" y="2690389"/>
              <a:ext cx="7942263" cy="2258164"/>
              <a:chOff x="400050" y="2690389"/>
              <a:chExt cx="7942263" cy="2258164"/>
            </a:xfrm>
          </p:grpSpPr>
          <p:sp>
            <p:nvSpPr>
              <p:cNvPr id="27" name="Rectangle 15"/>
              <p:cNvSpPr>
                <a:spLocks noChangeArrowheads="1"/>
              </p:cNvSpPr>
              <p:nvPr/>
            </p:nvSpPr>
            <p:spPr bwMode="auto">
              <a:xfrm>
                <a:off x="4583113" y="2701668"/>
                <a:ext cx="3759200" cy="1453646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</a:t>
                </a:r>
                <a:r>
                  <a:rPr lang="en-US" altLang="en-US" sz="15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CFT</a:t>
                </a:r>
                <a:endParaRPr lang="en-US" altLang="en-US" sz="15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  <p:sp>
            <p:nvSpPr>
              <p:cNvPr id="30" name="Rectangle 15"/>
              <p:cNvSpPr>
                <a:spLocks noChangeArrowheads="1"/>
              </p:cNvSpPr>
              <p:nvPr/>
            </p:nvSpPr>
            <p:spPr bwMode="auto">
              <a:xfrm>
                <a:off x="4583113" y="4120226"/>
                <a:ext cx="3759200" cy="33834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rgbClr val="0000FF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ALT FATP line</a:t>
                </a:r>
              </a:p>
            </p:txBody>
          </p:sp>
          <p:sp>
            <p:nvSpPr>
              <p:cNvPr id="31" name="Rectangle 15"/>
              <p:cNvSpPr>
                <a:spLocks noChangeArrowheads="1"/>
              </p:cNvSpPr>
              <p:nvPr/>
            </p:nvSpPr>
            <p:spPr bwMode="auto">
              <a:xfrm>
                <a:off x="400050" y="2690389"/>
                <a:ext cx="4092575" cy="1304522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CFT FATP </a:t>
                </a:r>
              </a:p>
            </p:txBody>
          </p:sp>
          <p:sp>
            <p:nvSpPr>
              <p:cNvPr id="32" name="Rectangle 15"/>
              <p:cNvSpPr>
                <a:spLocks noChangeArrowheads="1"/>
              </p:cNvSpPr>
              <p:nvPr/>
            </p:nvSpPr>
            <p:spPr bwMode="auto">
              <a:xfrm>
                <a:off x="400050" y="4118972"/>
                <a:ext cx="4092575" cy="829581"/>
              </a:xfrm>
              <a:prstGeom prst="rect">
                <a:avLst/>
              </a:prstGeom>
              <a:solidFill>
                <a:schemeClr val="bg1">
                  <a:lumMod val="50000"/>
                  <a:alpha val="80000"/>
                </a:schemeClr>
              </a:solidFill>
              <a:ln w="12700" algn="ctr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>
                  <a:defRPr/>
                </a:pPr>
                <a:r>
                  <a:rPr lang="en-US" altLang="en-US" sz="1500" b="1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Other </a:t>
                </a:r>
                <a:r>
                  <a:rPr lang="en-US" altLang="en-US" sz="1500" b="1" dirty="0" smtClean="0">
                    <a:solidFill>
                      <a:schemeClr val="bg1"/>
                    </a:solidFill>
                    <a:latin typeface="Times New Roman" panose="02020603050405020304" pitchFamily="18" charset="0"/>
                    <a:ea typeface="PMingLiU" pitchFamily="18" charset="-120"/>
                  </a:rPr>
                  <a:t>CFT</a:t>
                </a:r>
                <a:endParaRPr lang="en-US" altLang="en-US" sz="15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PMingLiU" pitchFamily="18" charset="-120"/>
                </a:endParaRPr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99683" y="5968093"/>
            <a:ext cx="6424942" cy="5349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SMT&amp;PTH </a:t>
            </a:r>
            <a:r>
              <a: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keep in F16</a:t>
            </a:r>
          </a:p>
        </p:txBody>
      </p:sp>
      <p:cxnSp>
        <p:nvCxnSpPr>
          <p:cNvPr id="7" name="Elbow Connector 6"/>
          <p:cNvCxnSpPr/>
          <p:nvPr/>
        </p:nvCxnSpPr>
        <p:spPr>
          <a:xfrm rot="10800000" flipV="1">
            <a:off x="4835525" y="1389063"/>
            <a:ext cx="4987925" cy="1758950"/>
          </a:xfrm>
          <a:prstGeom prst="bentConnector3">
            <a:avLst>
              <a:gd name="adj1" fmla="val 26853"/>
            </a:avLst>
          </a:prstGeom>
          <a:ln w="5715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863840" y="3744687"/>
            <a:ext cx="478473" cy="40499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0000FF"/>
                </a:solidFill>
              </a:rPr>
              <a:t>OBA</a:t>
            </a:r>
            <a:endParaRPr lang="en-US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47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副标题 1"/>
          <p:cNvSpPr txBox="1">
            <a:spLocks noChangeArrowheads="1"/>
          </p:cNvSpPr>
          <p:nvPr/>
        </p:nvSpPr>
        <p:spPr bwMode="auto">
          <a:xfrm>
            <a:off x="130175" y="50800"/>
            <a:ext cx="10494963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TW" b="1">
                <a:solidFill>
                  <a:schemeClr val="bg1"/>
                </a:solidFill>
                <a:latin typeface="Arial" panose="020B0604020202020204" pitchFamily="34" charset="0"/>
                <a:ea typeface="標楷體" pitchFamily="65" charset="-128"/>
                <a:cs typeface="Arial" panose="020B0604020202020204" pitchFamily="34" charset="0"/>
              </a:rPr>
              <a:t>Detail FATP Line at F07 3rdF</a:t>
            </a:r>
            <a:endParaRPr kumimoji="0" lang="zh-TW" altLang="en-US" b="1">
              <a:solidFill>
                <a:schemeClr val="bg1"/>
              </a:solidFill>
              <a:latin typeface="Arial" panose="020B0604020202020204" pitchFamily="34" charset="0"/>
              <a:ea typeface="標楷體" pitchFamily="65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BF123-8857-4F70-9A15-731BAB8F5DF0}"/>
              </a:ext>
            </a:extLst>
          </p:cNvPr>
          <p:cNvSpPr txBox="1"/>
          <p:nvPr/>
        </p:nvSpPr>
        <p:spPr>
          <a:xfrm>
            <a:off x="5300663" y="2928938"/>
            <a:ext cx="2447925" cy="446087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algn="ctr">
              <a:defRPr/>
            </a:pPr>
            <a:endParaRPr lang="en-US" sz="21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36" name="Group 1"/>
          <p:cNvGrpSpPr>
            <a:grpSpLocks/>
          </p:cNvGrpSpPr>
          <p:nvPr/>
        </p:nvGrpSpPr>
        <p:grpSpPr bwMode="auto">
          <a:xfrm flipV="1">
            <a:off x="130175" y="895803"/>
            <a:ext cx="11636375" cy="3606527"/>
            <a:chOff x="130175" y="2094371"/>
            <a:chExt cx="11636375" cy="3217332"/>
          </a:xfrm>
        </p:grpSpPr>
        <p:pic>
          <p:nvPicPr>
            <p:cNvPr id="18437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84"/>
            <a:stretch>
              <a:fillRect/>
            </a:stretch>
          </p:blipFill>
          <p:spPr bwMode="auto">
            <a:xfrm>
              <a:off x="130175" y="2094371"/>
              <a:ext cx="11636375" cy="3217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/>
            <p:nvPr/>
          </p:nvSpPr>
          <p:spPr>
            <a:xfrm rot="10800000">
              <a:off x="4021138" y="2661105"/>
              <a:ext cx="2559050" cy="53489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EAGLE F</a:t>
              </a:r>
              <a:r>
                <a:rPr lang="vi-VN" b="1" dirty="0">
                  <a:solidFill>
                    <a:srgbClr val="0000FF"/>
                  </a:solidFill>
                  <a:cs typeface="Arial" panose="020B0604020202020204" pitchFamily="34" charset="0"/>
                </a:rPr>
                <a:t>ATP</a:t>
              </a: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line</a:t>
              </a:r>
              <a:r>
                <a:rPr lang="vi-VN" b="1" dirty="0">
                  <a:solidFill>
                    <a:srgbClr val="0000FF"/>
                  </a:solidFill>
                  <a:cs typeface="Arial" panose="020B0604020202020204" pitchFamily="34" charset="0"/>
                </a:rPr>
                <a:t> </a:t>
              </a:r>
              <a:endParaRPr lang="en-US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0800000">
              <a:off x="4021138" y="3584436"/>
              <a:ext cx="2762250" cy="358189"/>
            </a:xfrm>
            <a:prstGeom prst="rect">
              <a:avLst/>
            </a:prstGeom>
            <a:solidFill>
              <a:schemeClr val="bg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SWAN FATP line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10345783" y="5172891"/>
            <a:ext cx="1367246" cy="9579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OBA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174" y="5863340"/>
            <a:ext cx="8306459" cy="53498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SWAN &amp; Eagle FATP line transfer to F07 3F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16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Fixture test checklist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7723" y="6016069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fixture tool check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057424"/>
              </p:ext>
            </p:extLst>
          </p:nvPr>
        </p:nvGraphicFramePr>
        <p:xfrm>
          <a:off x="417723" y="793630"/>
          <a:ext cx="10262977" cy="5149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892">
                  <a:extLst>
                    <a:ext uri="{9D8B030D-6E8A-4147-A177-3AD203B41FA5}">
                      <a16:colId xmlns:a16="http://schemas.microsoft.com/office/drawing/2014/main" val="2107842500"/>
                    </a:ext>
                  </a:extLst>
                </a:gridCol>
                <a:gridCol w="4273273">
                  <a:extLst>
                    <a:ext uri="{9D8B030D-6E8A-4147-A177-3AD203B41FA5}">
                      <a16:colId xmlns:a16="http://schemas.microsoft.com/office/drawing/2014/main" val="3920103311"/>
                    </a:ext>
                  </a:extLst>
                </a:gridCol>
                <a:gridCol w="1517012">
                  <a:extLst>
                    <a:ext uri="{9D8B030D-6E8A-4147-A177-3AD203B41FA5}">
                      <a16:colId xmlns:a16="http://schemas.microsoft.com/office/drawing/2014/main" val="827734686"/>
                    </a:ext>
                  </a:extLst>
                </a:gridCol>
                <a:gridCol w="1524134">
                  <a:extLst>
                    <a:ext uri="{9D8B030D-6E8A-4147-A177-3AD203B41FA5}">
                      <a16:colId xmlns:a16="http://schemas.microsoft.com/office/drawing/2014/main" val="79973788"/>
                    </a:ext>
                  </a:extLst>
                </a:gridCol>
                <a:gridCol w="1196516">
                  <a:extLst>
                    <a:ext uri="{9D8B030D-6E8A-4147-A177-3AD203B41FA5}">
                      <a16:colId xmlns:a16="http://schemas.microsoft.com/office/drawing/2014/main" val="2249862311"/>
                    </a:ext>
                  </a:extLst>
                </a:gridCol>
                <a:gridCol w="1175150">
                  <a:extLst>
                    <a:ext uri="{9D8B030D-6E8A-4147-A177-3AD203B41FA5}">
                      <a16:colId xmlns:a16="http://schemas.microsoft.com/office/drawing/2014/main" val="3305464583"/>
                    </a:ext>
                  </a:extLst>
                </a:gridCol>
              </a:tblGrid>
              <a:tr h="350107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CHECK LIST Tooling product K18X001T00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071056"/>
                  </a:ext>
                </a:extLst>
              </a:tr>
              <a:tr h="2258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No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Station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Tool code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Image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Quality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Status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5458611"/>
                  </a:ext>
                </a:extLst>
              </a:tr>
              <a:tr h="4178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Cut bavia top housing and paste thermal tape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1865557"/>
                  </a:ext>
                </a:extLst>
              </a:tr>
              <a:tr h="372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Stick sponge on top case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723839"/>
                  </a:ext>
                </a:extLst>
              </a:tr>
              <a:tr h="406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Assembly speaker into bottom case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A-18007-XXX-A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132402"/>
                  </a:ext>
                </a:extLst>
              </a:tr>
              <a:tr h="395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Install the left and right light frame, fix the cable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A-18018-XXX-A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2542865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screw bottom housing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A-18019-XXX-A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026528"/>
                  </a:ext>
                </a:extLst>
              </a:tr>
              <a:tr h="395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Assembly heatsink&amp;  FFC cable in K18X001T00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A-18010-XXX-A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1064005"/>
                  </a:ext>
                </a:extLst>
              </a:tr>
              <a:tr h="3726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Tool to press antenna head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A-11111-XXX-A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896861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crew 96.1515T00 &amp; Assembly Front Cover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A-18012-XXX-A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810277"/>
                  </a:ext>
                </a:extLst>
              </a:tr>
              <a:tr h="383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1516T00&amp;96.1517T00 and assemble Top case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A-18002-XXX-A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072030"/>
                  </a:ext>
                </a:extLst>
              </a:tr>
              <a:tr h="406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Assemble heatsink, paste gasket, glue point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75361"/>
                  </a:ext>
                </a:extLst>
              </a:tr>
              <a:tr h="3388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Screw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A-18016-XXX-A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136151"/>
                  </a:ext>
                </a:extLst>
              </a:tr>
              <a:tr h="361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Fixture tape KC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A-18003-XXX-A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OK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223903"/>
                  </a:ext>
                </a:extLst>
              </a:tr>
            </a:tbl>
          </a:graphicData>
        </a:graphic>
      </p:graphicFrame>
      <p:pic>
        <p:nvPicPr>
          <p:cNvPr id="19" name="Picture 18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798" y="1426364"/>
            <a:ext cx="1181100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nu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961427" y="1867405"/>
            <a:ext cx="1214438" cy="27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947888" y="2235634"/>
            <a:ext cx="1185862" cy="3143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174616" y="3365120"/>
            <a:ext cx="779463" cy="3032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V="1">
            <a:off x="7209534" y="3793849"/>
            <a:ext cx="757238" cy="230188"/>
          </a:xfrm>
          <a:prstGeom prst="rect">
            <a:avLst/>
          </a:prstGeom>
        </p:spPr>
      </p:pic>
      <p:pic>
        <p:nvPicPr>
          <p:cNvPr id="24" name="Picture 23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488" y="5292736"/>
            <a:ext cx="1182687" cy="26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809" y="4887935"/>
            <a:ext cx="1182687" cy="26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5545" y="5669197"/>
            <a:ext cx="911225" cy="26035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7381876" y="2997928"/>
            <a:ext cx="263525" cy="3429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3798" y="4471287"/>
            <a:ext cx="1033463" cy="32543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9488" y="4124490"/>
            <a:ext cx="1084262" cy="25558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7332918" y="2545426"/>
            <a:ext cx="330200" cy="43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2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FATP &amp; IPQC FAI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47938"/>
              </p:ext>
            </p:extLst>
          </p:nvPr>
        </p:nvGraphicFramePr>
        <p:xfrm>
          <a:off x="592960" y="850731"/>
          <a:ext cx="10716269" cy="4826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459">
                  <a:extLst>
                    <a:ext uri="{9D8B030D-6E8A-4147-A177-3AD203B41FA5}">
                      <a16:colId xmlns:a16="http://schemas.microsoft.com/office/drawing/2014/main" val="3109801223"/>
                    </a:ext>
                  </a:extLst>
                </a:gridCol>
                <a:gridCol w="3357099">
                  <a:extLst>
                    <a:ext uri="{9D8B030D-6E8A-4147-A177-3AD203B41FA5}">
                      <a16:colId xmlns:a16="http://schemas.microsoft.com/office/drawing/2014/main" val="2517319650"/>
                    </a:ext>
                  </a:extLst>
                </a:gridCol>
                <a:gridCol w="2231225">
                  <a:extLst>
                    <a:ext uri="{9D8B030D-6E8A-4147-A177-3AD203B41FA5}">
                      <a16:colId xmlns:a16="http://schemas.microsoft.com/office/drawing/2014/main" val="1150279053"/>
                    </a:ext>
                  </a:extLst>
                </a:gridCol>
                <a:gridCol w="2231225">
                  <a:extLst>
                    <a:ext uri="{9D8B030D-6E8A-4147-A177-3AD203B41FA5}">
                      <a16:colId xmlns:a16="http://schemas.microsoft.com/office/drawing/2014/main" val="2049344753"/>
                    </a:ext>
                  </a:extLst>
                </a:gridCol>
                <a:gridCol w="2121261">
                  <a:extLst>
                    <a:ext uri="{9D8B030D-6E8A-4147-A177-3AD203B41FA5}">
                      <a16:colId xmlns:a16="http://schemas.microsoft.com/office/drawing/2014/main" val="3307043846"/>
                    </a:ext>
                  </a:extLst>
                </a:gridCol>
              </a:tblGrid>
              <a:tr h="555366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Stt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Item check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BU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Result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Record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629768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Assembly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&amp; packing SI checklist</a:t>
                      </a:r>
                      <a:endParaRPr lang="en-US" alt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PASS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01469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Open line/change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line </a:t>
                      </a: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Operation Checklist</a:t>
                      </a:r>
                      <a:endParaRPr lang="en-US" altLang="en-US" sz="160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</a:rPr>
                        <a:t>PD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19561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en-US" sz="1600" smtClean="0">
                          <a:solidFill>
                            <a:srgbClr val="002060"/>
                          </a:solidFill>
                          <a:latin typeface="+mn-lt"/>
                        </a:rPr>
                        <a:t>Assembly</a:t>
                      </a:r>
                      <a:r>
                        <a:rPr lang="en-US" altLang="en-US" sz="1600" baseline="0" smtClean="0">
                          <a:solidFill>
                            <a:srgbClr val="002060"/>
                          </a:solidFill>
                          <a:latin typeface="+mn-lt"/>
                        </a:rPr>
                        <a:t> &amp; packing IPQC checklist</a:t>
                      </a:r>
                      <a:endParaRPr lang="en-US" altLang="en-US" sz="16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IPQC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193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IPQC audit</a:t>
                      </a:r>
                      <a:r>
                        <a:rPr lang="en-US" sz="1600" kern="1200" baseline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line </a:t>
                      </a:r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checklist</a:t>
                      </a:r>
                      <a:endParaRPr lang="en-US" sz="160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+mn-lt"/>
                        </a:rPr>
                        <a:t>IPQC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0"/>
                  </a:ext>
                </a:extLst>
              </a:tr>
              <a:tr h="85430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OBA</a:t>
                      </a:r>
                      <a:r>
                        <a:rPr lang="en-US" sz="1600" kern="120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FAI</a:t>
                      </a:r>
                      <a:r>
                        <a:rPr lang="en-US" sz="1600" kern="1200" baseline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Inspection</a:t>
                      </a:r>
                      <a:endParaRPr lang="vi-VN" sz="1600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OBA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23950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475230" y="5953615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FAI &amp; IPQC line audit check list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013989"/>
              </p:ext>
            </p:extLst>
          </p:nvPr>
        </p:nvGraphicFramePr>
        <p:xfrm>
          <a:off x="9591279" y="3284775"/>
          <a:ext cx="1183289" cy="99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9" name="Worksheet" showAsIcon="1" r:id="rId3" imgW="914400" imgH="771480" progId="Excel.Sheet.8">
                  <p:embed/>
                </p:oleObj>
              </mc:Choice>
              <mc:Fallback>
                <p:oleObj name="Worksheet" showAsIcon="1" r:id="rId3" imgW="914400" imgH="771480" progId="Excel.Sheet.8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91279" y="3284775"/>
                        <a:ext cx="1183289" cy="99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8140111"/>
              </p:ext>
            </p:extLst>
          </p:nvPr>
        </p:nvGraphicFramePr>
        <p:xfrm>
          <a:off x="9254562" y="4139341"/>
          <a:ext cx="1031922" cy="8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0" name="Worksheet" showAsIcon="1" r:id="rId5" imgW="914400" imgH="771480" progId="Excel.Sheet.8">
                  <p:embed/>
                </p:oleObj>
              </mc:Choice>
              <mc:Fallback>
                <p:oleObj name="Worksheet" showAsIcon="1" r:id="rId5" imgW="914400" imgH="771480" progId="Excel.Sheet.8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54562" y="4139341"/>
                        <a:ext cx="1031922" cy="8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844332"/>
              </p:ext>
            </p:extLst>
          </p:nvPr>
        </p:nvGraphicFramePr>
        <p:xfrm>
          <a:off x="10404214" y="4110451"/>
          <a:ext cx="1031921" cy="8706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1" name="Worksheet" showAsIcon="1" r:id="rId7" imgW="914400" imgH="771480" progId="Excel.Sheet.8">
                  <p:embed/>
                </p:oleObj>
              </mc:Choice>
              <mc:Fallback>
                <p:oleObj name="Worksheet" showAsIcon="1" r:id="rId7" imgW="914400" imgH="771480" progId="Excel.Sheet.8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04214" y="4110451"/>
                        <a:ext cx="1031921" cy="8706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205572"/>
              </p:ext>
            </p:extLst>
          </p:nvPr>
        </p:nvGraphicFramePr>
        <p:xfrm>
          <a:off x="9656113" y="2392437"/>
          <a:ext cx="1057586" cy="8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2" name="Bitmap Image" showAsIcon="1" r:id="rId9" imgW="914400" imgH="771480" progId="Paint.Picture">
                  <p:embed/>
                </p:oleObj>
              </mc:Choice>
              <mc:Fallback>
                <p:oleObj name="Bitmap Image" showAsIcon="1" r:id="rId9" imgW="914400" imgH="771480" progId="Paint.Picture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56113" y="2392437"/>
                        <a:ext cx="1057586" cy="89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298251"/>
              </p:ext>
            </p:extLst>
          </p:nvPr>
        </p:nvGraphicFramePr>
        <p:xfrm>
          <a:off x="9737868" y="1537871"/>
          <a:ext cx="1105706" cy="932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3" name="Worksheet" showAsIcon="1" r:id="rId11" imgW="914400" imgH="771480" progId="Excel.Sheet.8">
                  <p:embed/>
                </p:oleObj>
              </mc:Choice>
              <mc:Fallback>
                <p:oleObj name="Worksheet" showAsIcon="1" r:id="rId11" imgW="914400" imgH="771480" progId="Excel.Sheet.8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37868" y="1537871"/>
                        <a:ext cx="1105706" cy="932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728196"/>
              </p:ext>
            </p:extLst>
          </p:nvPr>
        </p:nvGraphicFramePr>
        <p:xfrm>
          <a:off x="9795044" y="4873871"/>
          <a:ext cx="1105706" cy="932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24" name="Acrobat Document" showAsIcon="1" r:id="rId13" imgW="914400" imgH="771480" progId="AcroExch.Document.DC">
                  <p:embed/>
                </p:oleObj>
              </mc:Choice>
              <mc:Fallback>
                <p:oleObj name="Acrobat Document" showAsIcon="1" r:id="rId13" imgW="914400" imgH="771480" progId="AcroExch.Document.DC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795044" y="4873871"/>
                        <a:ext cx="1105706" cy="932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127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ESD Management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133976"/>
              </p:ext>
            </p:extLst>
          </p:nvPr>
        </p:nvGraphicFramePr>
        <p:xfrm>
          <a:off x="880017" y="819508"/>
          <a:ext cx="8974181" cy="5397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130">
                  <a:extLst>
                    <a:ext uri="{9D8B030D-6E8A-4147-A177-3AD203B41FA5}">
                      <a16:colId xmlns:a16="http://schemas.microsoft.com/office/drawing/2014/main" val="3109801223"/>
                    </a:ext>
                  </a:extLst>
                </a:gridCol>
                <a:gridCol w="2840500">
                  <a:extLst>
                    <a:ext uri="{9D8B030D-6E8A-4147-A177-3AD203B41FA5}">
                      <a16:colId xmlns:a16="http://schemas.microsoft.com/office/drawing/2014/main" val="2517319650"/>
                    </a:ext>
                  </a:extLst>
                </a:gridCol>
                <a:gridCol w="1887879">
                  <a:extLst>
                    <a:ext uri="{9D8B030D-6E8A-4147-A177-3AD203B41FA5}">
                      <a16:colId xmlns:a16="http://schemas.microsoft.com/office/drawing/2014/main" val="2049344753"/>
                    </a:ext>
                  </a:extLst>
                </a:gridCol>
                <a:gridCol w="1999580">
                  <a:extLst>
                    <a:ext uri="{9D8B030D-6E8A-4147-A177-3AD203B41FA5}">
                      <a16:colId xmlns:a16="http://schemas.microsoft.com/office/drawing/2014/main" val="2647534239"/>
                    </a:ext>
                  </a:extLst>
                </a:gridCol>
                <a:gridCol w="1590092">
                  <a:extLst>
                    <a:ext uri="{9D8B030D-6E8A-4147-A177-3AD203B41FA5}">
                      <a16:colId xmlns:a16="http://schemas.microsoft.com/office/drawing/2014/main" val="3307043846"/>
                    </a:ext>
                  </a:extLst>
                </a:gridCol>
              </a:tblGrid>
              <a:tr h="527607"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No.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ESD</a:t>
                      </a:r>
                      <a:r>
                        <a:rPr lang="en-US" sz="1600" baseline="0" smtClean="0">
                          <a:latin typeface="+mn-lt"/>
                        </a:rPr>
                        <a:t> Item Check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Record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Picture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Result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1629768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1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Machine grouding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PASS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601469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2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Table Surface</a:t>
                      </a:r>
                      <a:r>
                        <a:rPr lang="en-US" sz="1600" baseline="0" smtClean="0">
                          <a:latin typeface="+mn-lt"/>
                        </a:rPr>
                        <a:t> </a:t>
                      </a:r>
                      <a:r>
                        <a:rPr lang="en-US" sz="1600" smtClean="0">
                          <a:latin typeface="+mn-lt"/>
                        </a:rPr>
                        <a:t>&amp; ESD</a:t>
                      </a:r>
                      <a:r>
                        <a:rPr lang="en-US" sz="1600" baseline="0" smtClean="0">
                          <a:latin typeface="+mn-lt"/>
                        </a:rPr>
                        <a:t> </a:t>
                      </a:r>
                      <a:r>
                        <a:rPr lang="en-US" sz="1600" smtClean="0">
                          <a:latin typeface="+mn-lt"/>
                        </a:rPr>
                        <a:t>port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19561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3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Chair Suface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7193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4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Conveyor</a:t>
                      </a:r>
                      <a:endParaRPr lang="en-US" sz="160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007060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5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latin typeface="+mn-lt"/>
                        </a:rPr>
                        <a:t>Stack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23950"/>
                  </a:ext>
                </a:extLst>
              </a:tr>
              <a:tr h="81160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+mn-lt"/>
                        </a:rPr>
                        <a:t>6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smtClean="0">
                          <a:latin typeface="+mn-lt"/>
                        </a:rPr>
                        <a:t>ION Fan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PASS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660645"/>
                  </a:ext>
                </a:extLst>
              </a:tr>
            </a:tbl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767973"/>
              </p:ext>
            </p:extLst>
          </p:nvPr>
        </p:nvGraphicFramePr>
        <p:xfrm>
          <a:off x="4878470" y="3999057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58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8470" y="3999057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638186"/>
              </p:ext>
            </p:extLst>
          </p:nvPr>
        </p:nvGraphicFramePr>
        <p:xfrm>
          <a:off x="4878470" y="2284767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59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8470" y="2284767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050405"/>
              </p:ext>
            </p:extLst>
          </p:nvPr>
        </p:nvGraphicFramePr>
        <p:xfrm>
          <a:off x="4878470" y="314191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0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8470" y="314191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6954706"/>
              </p:ext>
            </p:extLst>
          </p:nvPr>
        </p:nvGraphicFramePr>
        <p:xfrm>
          <a:off x="4878470" y="5713346"/>
          <a:ext cx="914400" cy="701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1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78470" y="5713346"/>
                        <a:ext cx="914400" cy="701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048635"/>
              </p:ext>
            </p:extLst>
          </p:nvPr>
        </p:nvGraphicFramePr>
        <p:xfrm>
          <a:off x="4878470" y="142762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2" name="Acrobat Document" showAsIcon="1" r:id="rId11" imgW="914400" imgH="771480" progId="AcroExch.Document.DC">
                  <p:embed/>
                </p:oleObj>
              </mc:Choice>
              <mc:Fallback>
                <p:oleObj name="Acrobat Document" showAsIcon="1" r:id="rId11" imgW="914400" imgH="771480" progId="AcroExch.Document.DC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78470" y="142762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890622"/>
              </p:ext>
            </p:extLst>
          </p:nvPr>
        </p:nvGraphicFramePr>
        <p:xfrm>
          <a:off x="4878470" y="4856202"/>
          <a:ext cx="914400" cy="7715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63" name="Acrobat Document" showAsIcon="1" r:id="rId13" imgW="914400" imgH="771480" progId="AcroExch.Document.DC">
                  <p:embed/>
                </p:oleObj>
              </mc:Choice>
              <mc:Fallback>
                <p:oleObj name="Acrobat Document" showAsIcon="1" r:id="rId13" imgW="914400" imgH="771480" progId="AcroExch.Document.DC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8470" y="4856202"/>
                        <a:ext cx="914400" cy="7715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Picture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4216" y="3002694"/>
            <a:ext cx="809417" cy="68031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26855" y="2148901"/>
            <a:ext cx="745704" cy="70903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22633" y="2167241"/>
            <a:ext cx="733697" cy="6907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94215" y="4690858"/>
            <a:ext cx="809417" cy="70290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94215" y="5548003"/>
            <a:ext cx="809417" cy="66872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94215" y="3837240"/>
            <a:ext cx="809417" cy="74911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94214" y="1362763"/>
            <a:ext cx="809417" cy="667467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725240" y="6204733"/>
            <a:ext cx="8306459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The ESD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new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at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no abnormal issue.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46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</a:t>
            </a:fld>
            <a:endParaRPr lang="zh-TW" altLang="en-US"/>
          </a:p>
        </p:txBody>
      </p:sp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899156" y="587753"/>
            <a:ext cx="9992962" cy="507008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F16 </a:t>
            </a:r>
            <a:r>
              <a:rPr lang="en-U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_All station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Data CPK Comparison</a:t>
            </a:r>
            <a:endParaRPr lang="en-US" altLang="zh-TW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7" name="矩形 2"/>
          <p:cNvSpPr/>
          <p:nvPr/>
        </p:nvSpPr>
        <p:spPr>
          <a:xfrm>
            <a:off x="7750" y="0"/>
            <a:ext cx="10393550" cy="55814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Machine CPK Comparision</a:t>
            </a:r>
            <a:endParaRPr lang="en-US" altLang="zh-TW" sz="32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99157" y="1094760"/>
          <a:ext cx="9992961" cy="5269902"/>
        </p:xfrm>
        <a:graphic>
          <a:graphicData uri="http://schemas.openxmlformats.org/drawingml/2006/table">
            <a:tbl>
              <a:tblPr/>
              <a:tblGrid>
                <a:gridCol w="668752">
                  <a:extLst>
                    <a:ext uri="{9D8B030D-6E8A-4147-A177-3AD203B41FA5}">
                      <a16:colId xmlns:a16="http://schemas.microsoft.com/office/drawing/2014/main" val="2714218360"/>
                    </a:ext>
                  </a:extLst>
                </a:gridCol>
                <a:gridCol w="3718986">
                  <a:extLst>
                    <a:ext uri="{9D8B030D-6E8A-4147-A177-3AD203B41FA5}">
                      <a16:colId xmlns:a16="http://schemas.microsoft.com/office/drawing/2014/main" val="1692135204"/>
                    </a:ext>
                  </a:extLst>
                </a:gridCol>
                <a:gridCol w="725426">
                  <a:extLst>
                    <a:ext uri="{9D8B030D-6E8A-4147-A177-3AD203B41FA5}">
                      <a16:colId xmlns:a16="http://schemas.microsoft.com/office/drawing/2014/main" val="1132796826"/>
                    </a:ext>
                  </a:extLst>
                </a:gridCol>
                <a:gridCol w="853992">
                  <a:extLst>
                    <a:ext uri="{9D8B030D-6E8A-4147-A177-3AD203B41FA5}">
                      <a16:colId xmlns:a16="http://schemas.microsoft.com/office/drawing/2014/main" val="448027766"/>
                    </a:ext>
                  </a:extLst>
                </a:gridCol>
                <a:gridCol w="1022465">
                  <a:extLst>
                    <a:ext uri="{9D8B030D-6E8A-4147-A177-3AD203B41FA5}">
                      <a16:colId xmlns:a16="http://schemas.microsoft.com/office/drawing/2014/main" val="2209091327"/>
                    </a:ext>
                  </a:extLst>
                </a:gridCol>
                <a:gridCol w="3003340">
                  <a:extLst>
                    <a:ext uri="{9D8B030D-6E8A-4147-A177-3AD203B41FA5}">
                      <a16:colId xmlns:a16="http://schemas.microsoft.com/office/drawing/2014/main" val="4115787212"/>
                    </a:ext>
                  </a:extLst>
                </a:gridCol>
              </a:tblGrid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Test Items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Station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F07 (A)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F16 (B)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Gap (A-B)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496334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2412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BT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355073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2434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134816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2454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16330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Power 2472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997814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TX throughput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PT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0370422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RX throughput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4731174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Speaker_Frequency Response - 550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5"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441467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Speaker_Frequency Response - 800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4018483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Speaker_Frequency Response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773592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Speaker_Frequency Response - 4k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99510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Speaker_Frequency Response - 10k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66433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Speaker_THD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6269807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Speaker_Balance_Left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-1.31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4132131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Speaker_Balance_Right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233685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Full Range Speaker_Left to Right Radio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8859727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Speaker_Frequency Response - 100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227901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Speaker_Frequency Response - 400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309616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</a:t>
                      </a:r>
                      <a:r>
                        <a:rPr lang="en-U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Speaker_Frequency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Response - 550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710715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Speaker_THD - 400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488388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Speaker_Balance_Left - 400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-1.61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48989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Speaker_Balance_Right - 400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525623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Speaker_Left to Right Radio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-1.86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486305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Woofer Speaker_Air Leakage Test_Pushing - 850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165733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Mic1_Sensitivity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848854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Mic2_Sensitivity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0010448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Mic3_Sensitivity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2909757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Mic4_Sensitivity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00462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Mic1_Isolation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-0.63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506017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Mic2_Isolation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-4.95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203150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Mic3_Isolation - 1k Hz 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953103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Mic4_Isolation - 1k Hz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1.33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510366"/>
                  </a:ext>
                </a:extLst>
              </a:tr>
              <a:tr h="15969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RSSI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FT3</a:t>
                      </a:r>
                    </a:p>
                  </a:txBody>
                  <a:tcPr marL="6397" marR="6397" marT="6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269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77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9</a:t>
            </a:fld>
            <a:endParaRPr lang="zh-TW" altLang="en-US"/>
          </a:p>
        </p:txBody>
      </p:sp>
      <p:sp>
        <p:nvSpPr>
          <p:cNvPr id="4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869128" y="1147420"/>
            <a:ext cx="9804413" cy="706487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FATP </a:t>
            </a:r>
            <a:r>
              <a:rPr lang="en-US" altLang="zh-CN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SWAN Test 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Data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 Information </a:t>
            </a:r>
            <a:endParaRPr lang="en-US" altLang="zh-TW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625" y="3864312"/>
            <a:ext cx="10353055" cy="15427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 test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 of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CPK data (F16) were got higher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1.33,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process is capable &amp; meet specification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CPK’s gap between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F16 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altLang="zh-CN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 </a:t>
            </a:r>
            <a:r>
              <a:rPr lang="en-US" altLang="zh-CN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quite closed, not too large.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found any abnormal of </a:t>
            </a:r>
            <a:r>
              <a:rPr lang="en-US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BFX-UA300 test </a:t>
            </a: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when tested at </a:t>
            </a:r>
            <a:r>
              <a:rPr lang="en-US" sz="16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F07’s </a:t>
            </a:r>
            <a:r>
              <a:rPr lang="en-US" sz="16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factory.</a:t>
            </a:r>
          </a:p>
        </p:txBody>
      </p:sp>
      <p:sp>
        <p:nvSpPr>
          <p:cNvPr id="7" name="矩形 2"/>
          <p:cNvSpPr/>
          <p:nvPr/>
        </p:nvSpPr>
        <p:spPr>
          <a:xfrm>
            <a:off x="7750" y="0"/>
            <a:ext cx="10393550" cy="55814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Machine CPK Comparision</a:t>
            </a:r>
            <a:endParaRPr lang="en-US" altLang="zh-TW" sz="32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869126" y="2093433"/>
          <a:ext cx="9804417" cy="1481147"/>
        </p:xfrm>
        <a:graphic>
          <a:graphicData uri="http://schemas.openxmlformats.org/drawingml/2006/table">
            <a:tbl>
              <a:tblPr/>
              <a:tblGrid>
                <a:gridCol w="1400631">
                  <a:extLst>
                    <a:ext uri="{9D8B030D-6E8A-4147-A177-3AD203B41FA5}">
                      <a16:colId xmlns:a16="http://schemas.microsoft.com/office/drawing/2014/main" val="339170941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138287351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09757222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909106158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1807821484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2729222383"/>
                    </a:ext>
                  </a:extLst>
                </a:gridCol>
                <a:gridCol w="1400631">
                  <a:extLst>
                    <a:ext uri="{9D8B030D-6E8A-4147-A177-3AD203B41FA5}">
                      <a16:colId xmlns:a16="http://schemas.microsoft.com/office/drawing/2014/main" val="4117334558"/>
                    </a:ext>
                  </a:extLst>
                </a:gridCol>
              </a:tblGrid>
              <a:tr h="435022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Location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Test time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Result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86111"/>
                  </a:ext>
                </a:extLst>
              </a:tr>
              <a:tr h="2175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(pcs)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4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85839"/>
                  </a:ext>
                </a:extLst>
              </a:tr>
              <a:tr h="4143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BFX-UA300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2639004274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2022/08/29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253666"/>
                  </a:ext>
                </a:extLst>
              </a:tr>
              <a:tr h="41430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BFX-UA300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 Top Box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2643002655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F07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2023/03/01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PASS</a:t>
                      </a:r>
                      <a:endParaRPr lang="en-US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5473612"/>
                  </a:ext>
                </a:extLst>
              </a:tr>
            </a:tbl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384043"/>
              </p:ext>
            </p:extLst>
          </p:nvPr>
        </p:nvGraphicFramePr>
        <p:xfrm>
          <a:off x="9944100" y="49252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Presentation" showAsIcon="1" r:id="rId3" imgW="914400" imgH="771480" progId="PowerPoint.Show.12">
                  <p:embed/>
                </p:oleObj>
              </mc:Choice>
              <mc:Fallback>
                <p:oleObj name="Presentation" showAsIcon="1" r:id="rId3" imgW="914400" imgH="77148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44100" y="49252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88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5S Environment 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6062" y="5816215"/>
            <a:ext cx="10532232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New lines with good environment, Placement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were remarked clearly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l="42413"/>
          <a:stretch/>
        </p:blipFill>
        <p:spPr>
          <a:xfrm>
            <a:off x="1147315" y="1250615"/>
            <a:ext cx="5878285" cy="413876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560" y="1038777"/>
            <a:ext cx="2416628" cy="2137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560" y="3493354"/>
            <a:ext cx="2416628" cy="213752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cxnSp>
        <p:nvCxnSpPr>
          <p:cNvPr id="22" name="Straight Arrow Connector 21"/>
          <p:cNvCxnSpPr>
            <a:stCxn id="19" idx="3"/>
            <a:endCxn id="20" idx="1"/>
          </p:cNvCxnSpPr>
          <p:nvPr/>
        </p:nvCxnSpPr>
        <p:spPr>
          <a:xfrm flipV="1">
            <a:off x="7025600" y="2107542"/>
            <a:ext cx="822960" cy="121245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9" idx="3"/>
            <a:endCxn id="21" idx="1"/>
          </p:cNvCxnSpPr>
          <p:nvPr/>
        </p:nvCxnSpPr>
        <p:spPr>
          <a:xfrm>
            <a:off x="7025600" y="3319998"/>
            <a:ext cx="822960" cy="12421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0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Manpower Training Record</a:t>
            </a:r>
            <a:endParaRPr lang="en-US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06062" y="5816215"/>
            <a:ext cx="10532232" cy="5349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: All OP passed training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</a:t>
            </a:r>
            <a:r>
              <a:rPr lang="en-US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certificate working card.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314209"/>
              </p:ext>
            </p:extLst>
          </p:nvPr>
        </p:nvGraphicFramePr>
        <p:xfrm>
          <a:off x="781460" y="1278082"/>
          <a:ext cx="7335347" cy="4431084"/>
        </p:xfrm>
        <a:graphic>
          <a:graphicData uri="http://schemas.openxmlformats.org/drawingml/2006/table">
            <a:tbl>
              <a:tblPr/>
              <a:tblGrid>
                <a:gridCol w="375669">
                  <a:extLst>
                    <a:ext uri="{9D8B030D-6E8A-4147-A177-3AD203B41FA5}">
                      <a16:colId xmlns:a16="http://schemas.microsoft.com/office/drawing/2014/main" val="1197701999"/>
                    </a:ext>
                  </a:extLst>
                </a:gridCol>
                <a:gridCol w="2574904">
                  <a:extLst>
                    <a:ext uri="{9D8B030D-6E8A-4147-A177-3AD203B41FA5}">
                      <a16:colId xmlns:a16="http://schemas.microsoft.com/office/drawing/2014/main" val="844444702"/>
                    </a:ext>
                  </a:extLst>
                </a:gridCol>
                <a:gridCol w="766993">
                  <a:extLst>
                    <a:ext uri="{9D8B030D-6E8A-4147-A177-3AD203B41FA5}">
                      <a16:colId xmlns:a16="http://schemas.microsoft.com/office/drawing/2014/main" val="140135018"/>
                    </a:ext>
                  </a:extLst>
                </a:gridCol>
                <a:gridCol w="1127010">
                  <a:extLst>
                    <a:ext uri="{9D8B030D-6E8A-4147-A177-3AD203B41FA5}">
                      <a16:colId xmlns:a16="http://schemas.microsoft.com/office/drawing/2014/main" val="2617716963"/>
                    </a:ext>
                  </a:extLst>
                </a:gridCol>
                <a:gridCol w="485241">
                  <a:extLst>
                    <a:ext uri="{9D8B030D-6E8A-4147-A177-3AD203B41FA5}">
                      <a16:colId xmlns:a16="http://schemas.microsoft.com/office/drawing/2014/main" val="3577663181"/>
                    </a:ext>
                  </a:extLst>
                </a:gridCol>
                <a:gridCol w="594811">
                  <a:extLst>
                    <a:ext uri="{9D8B030D-6E8A-4147-A177-3AD203B41FA5}">
                      <a16:colId xmlns:a16="http://schemas.microsoft.com/office/drawing/2014/main" val="2711236738"/>
                    </a:ext>
                  </a:extLst>
                </a:gridCol>
                <a:gridCol w="829605">
                  <a:extLst>
                    <a:ext uri="{9D8B030D-6E8A-4147-A177-3AD203B41FA5}">
                      <a16:colId xmlns:a16="http://schemas.microsoft.com/office/drawing/2014/main" val="2609696234"/>
                    </a:ext>
                  </a:extLst>
                </a:gridCol>
                <a:gridCol w="581114">
                  <a:extLst>
                    <a:ext uri="{9D8B030D-6E8A-4147-A177-3AD203B41FA5}">
                      <a16:colId xmlns:a16="http://schemas.microsoft.com/office/drawing/2014/main" val="255822723"/>
                    </a:ext>
                  </a:extLst>
                </a:gridCol>
              </a:tblGrid>
              <a:tr h="16616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K18X001.00 </a:t>
                      </a:r>
                      <a:r>
                        <a:rPr lang="zh-CN" alt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排站表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79431"/>
                  </a:ext>
                </a:extLst>
              </a:tr>
              <a:tr h="2803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序號 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站位 </a:t>
                      </a: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Công đoạn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工號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Mã thẻ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姓名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Họ tên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輪休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Luân phiên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入廠日期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Ngày vào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上崗時間</a:t>
                      </a:r>
                      <a:br>
                        <a:rPr lang="zh-CN" alt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Ngày đào tạo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Remark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126821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Paste mylar into FFC cable and cut bavia in top cover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Dán băng dính tản nhiệt vào dây FFC và gọt bavia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V0976880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Đặng Thị Thi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10/18/2019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0649938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Stick sponge on top case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Dán đệm xốp vỏ trên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V1015475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Luận Thị Thảo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2021/09/10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8935828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LINK&amp;AMP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V1046202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Hoàng Thị Áo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2022/09/20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3079953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V1051625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Đặng Văn Tình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5226961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PT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V1046214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Lương Thị Giang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2022/09/20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161213"/>
                  </a:ext>
                </a:extLst>
              </a:tr>
              <a:tr h="1973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UP +Insert power wire 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V1051596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 Văn Tuyền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468815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Assembly speaker into bottom case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loa vào vỏ dưới.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V1016676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Chu Thị Hiền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2021/10/02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858177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Assemble FFC Cable, glue point and insert light bracket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dây cáp, điểm keo và lắp gá đèn trái phải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V1022494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Nông Văn Lan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2022/02/12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088811"/>
                  </a:ext>
                </a:extLst>
              </a:tr>
              <a:tr h="3440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Assemble 96.1540T00&amp;96.1520T00 board into bottom housing.</a:t>
                      </a:r>
                      <a:b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vi-VN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96.1540T00 và 96.1520T00 vào nắp dưới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V1037906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Nguyễn Minh Hoan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1999/08/18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778371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 the left and right light frame, fix the cable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khung đèn trái, phải &amp; Dán cố định dây cap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V1051415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Lê Văn Duẩn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1/26/2023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429116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Processing material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Gia công liệu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V1013434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 Thị Cần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2021/08/06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316163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Install and fix speaker wire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và dán cố định dây loa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V1053091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Phạm Thị Loan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2023/02/14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5028623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Assembly heatsink&amp;  FFC cable in K18X001T00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Lắp tản nhiệt, dây FFC cable vào bản K18X001T00 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V1052311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vi-VN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Lương Văn Quang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T7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2023/01/13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8378234"/>
                  </a:ext>
                </a:extLst>
              </a:tr>
              <a:tr h="2310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Screw, assembly anten and 2 wrie saddle</a:t>
                      </a:r>
                      <a:b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Vít ốc, lắp anten và 2 chốt dây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V0941929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Cứ A Trợ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2/1/1986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28.02.2023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PASS</a:t>
                      </a:r>
                    </a:p>
                  </a:txBody>
                  <a:tcPr marL="6305" marR="6305" marT="63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316524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70" y="3854457"/>
            <a:ext cx="2867365" cy="19216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922856" y="1315575"/>
            <a:ext cx="1921677" cy="2882516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697349"/>
              </p:ext>
            </p:extLst>
          </p:nvPr>
        </p:nvGraphicFramePr>
        <p:xfrm>
          <a:off x="9093694" y="706729"/>
          <a:ext cx="1354318" cy="1142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Worksheet" showAsIcon="1" r:id="rId5" imgW="914400" imgH="771480" progId="Excel.Sheet.12">
                  <p:embed/>
                </p:oleObj>
              </mc:Choice>
              <mc:Fallback>
                <p:oleObj name="Worksheet" showAsIcon="1" r:id="rId5" imgW="914400" imgH="771480" progId="Excel.Sheet.12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93694" y="706729"/>
                        <a:ext cx="1354318" cy="1142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780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-25221"/>
            <a:ext cx="10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</a:rPr>
              <a:t>Line Transfer Summary</a:t>
            </a:r>
            <a:endParaRPr lang="en-US" altLang="zh-TW" sz="3600" b="1" dirty="0">
              <a:solidFill>
                <a:schemeClr val="bg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50566" y="6472227"/>
            <a:ext cx="3930884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Microsoft Sans Serif" panose="020B0604020202020204" pitchFamily="34" charset="0"/>
              </a:rPr>
              <a:t>"Listens to customers, Meet customer expectation"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123582" y="793637"/>
            <a:ext cx="9920792" cy="628850"/>
          </a:xfrm>
          <a:prstGeom prst="downArrowCallo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zh-TW" sz="3200" b="1" smtClean="0">
                <a:solidFill>
                  <a:schemeClr val="tx1"/>
                </a:solidFill>
                <a:latin typeface="Arial "/>
                <a:cs typeface="Arial" panose="020B0604020202020204" pitchFamily="34" charset="0"/>
              </a:rPr>
              <a:t> Summary :</a:t>
            </a:r>
            <a:endParaRPr lang="en-US" altLang="zh-TW" sz="3200" b="1" dirty="0">
              <a:solidFill>
                <a:schemeClr val="tx1"/>
              </a:solidFill>
              <a:latin typeface="Arial 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7984" y="1298620"/>
            <a:ext cx="11173465" cy="3710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ESD for new line at F07 no abnormal issue.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 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result of CPK data (</a:t>
            </a:r>
            <a:r>
              <a:rPr lang="en-US" altLang="zh-CN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F07) 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 got higher 1.33, the process is capable &amp; meet specification</a:t>
            </a:r>
          </a:p>
          <a:p>
            <a:pPr>
              <a:lnSpc>
                <a:spcPct val="150000"/>
              </a:lnSpc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Not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 any abnormal of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 when tested at F07’s factory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lines with good environment,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placement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 were remarked 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clearly.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</a:t>
            </a: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passed training and have certificate working card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 &amp; IPQC line audit check list no abnormal issue</a:t>
            </a:r>
            <a:r>
              <a:rPr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fixture tool check no abnormal issue.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n-US" b="1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en-US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: We can start </a:t>
            </a:r>
            <a:r>
              <a:rPr lang="en-US" sz="2400" b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 Production BFX-UA300 at F07 </a:t>
            </a:r>
            <a:r>
              <a:rPr lang="en-US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factory.</a:t>
            </a:r>
            <a:endParaRPr lang="en-US" sz="2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60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11821</TotalTime>
  <Words>1229</Words>
  <Application>Microsoft Office PowerPoint</Application>
  <PresentationFormat>Widescreen</PresentationFormat>
  <Paragraphs>519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9" baseType="lpstr">
      <vt:lpstr>Arial </vt:lpstr>
      <vt:lpstr>標楷體</vt:lpstr>
      <vt:lpstr>微软雅黑</vt:lpstr>
      <vt:lpstr>新細明體</vt:lpstr>
      <vt:lpstr>新細明體</vt:lpstr>
      <vt:lpstr>宋体</vt:lpstr>
      <vt:lpstr>Arial</vt:lpstr>
      <vt:lpstr>Calibri</vt:lpstr>
      <vt:lpstr>Calibri Light</vt:lpstr>
      <vt:lpstr>Microsoft Sans Serif</vt:lpstr>
      <vt:lpstr>Times New Roman</vt:lpstr>
      <vt:lpstr>Wingdings</vt:lpstr>
      <vt:lpstr>1_Office 佈景主題</vt:lpstr>
      <vt:lpstr>Worksheet</vt:lpstr>
      <vt:lpstr>Bitmap Image</vt:lpstr>
      <vt:lpstr>Acrobat Document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范士榮</cp:lastModifiedBy>
  <cp:revision>764</cp:revision>
  <dcterms:created xsi:type="dcterms:W3CDTF">2018-11-16T05:26:15Z</dcterms:created>
  <dcterms:modified xsi:type="dcterms:W3CDTF">2023-03-06T09:19:09Z</dcterms:modified>
</cp:coreProperties>
</file>